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58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cubación Santiago | U.Mayor" initials="IU" lastIdx="2" clrIdx="0">
    <p:extLst>
      <p:ext uri="{19B8F6BF-5375-455C-9EA6-DF929625EA0E}">
        <p15:presenceInfo xmlns:p15="http://schemas.microsoft.com/office/powerpoint/2012/main" userId="S::incubacion.santiago@umayor.cl::3fad1544-e49a-427d-8af8-62a98e66cb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51E1A7-4619-4010-869B-A9F74D524EC7}" v="1" dt="2020-04-17T19:13:32.491"/>
    <p1510:client id="{3E9A2730-37D6-CEBC-C3EA-CB2015788ED5}" v="1" dt="2020-04-17T19:16:32.671"/>
    <p1510:client id="{AA1EF33B-463C-43D8-8607-CF9D799EF115}" v="386" dt="2020-04-24T19:22:10.0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802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cubación Santiago | U.Mayor" userId="S::incubacion.santiago@umayor.cl::3fad1544-e49a-427d-8af8-62a98e66cb73" providerId="AD" clId="Web-{AA1EF33B-463C-43D8-8607-CF9D799EF115}"/>
    <pc:docChg chg="modSld">
      <pc:chgData name="Incubación Santiago | U.Mayor" userId="S::incubacion.santiago@umayor.cl::3fad1544-e49a-427d-8af8-62a98e66cb73" providerId="AD" clId="Web-{AA1EF33B-463C-43D8-8607-CF9D799EF115}" dt="2020-04-24T19:21:56.595" v="374"/>
      <pc:docMkLst>
        <pc:docMk/>
      </pc:docMkLst>
      <pc:sldChg chg="modSp">
        <pc:chgData name="Incubación Santiago | U.Mayor" userId="S::incubacion.santiago@umayor.cl::3fad1544-e49a-427d-8af8-62a98e66cb73" providerId="AD" clId="Web-{AA1EF33B-463C-43D8-8607-CF9D799EF115}" dt="2020-04-24T19:21:56.595" v="374"/>
        <pc:sldMkLst>
          <pc:docMk/>
          <pc:sldMk cId="708704281" sldId="259"/>
        </pc:sldMkLst>
        <pc:graphicFrameChg chg="mod modGraphic">
          <ac:chgData name="Incubación Santiago | U.Mayor" userId="S::incubacion.santiago@umayor.cl::3fad1544-e49a-427d-8af8-62a98e66cb73" providerId="AD" clId="Web-{AA1EF33B-463C-43D8-8607-CF9D799EF115}" dt="2020-04-24T19:21:56.595" v="374"/>
          <ac:graphicFrameMkLst>
            <pc:docMk/>
            <pc:sldMk cId="708704281" sldId="259"/>
            <ac:graphicFrameMk id="8" creationId="{16CBA6D4-A319-47AF-A0A8-C98019DBF9A2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1313530993288237E-2"/>
          <c:y val="1.7121184970399547E-2"/>
          <c:w val="0.95868646900671173"/>
          <c:h val="0.76748654235442038"/>
        </c:manualLayout>
      </c:layout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Competidor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Hoja1!$A$2:$A$13</c:f>
              <c:strCache>
                <c:ptCount val="12"/>
                <c:pt idx="0">
                  <c:v>Atributo 1</c:v>
                </c:pt>
                <c:pt idx="1">
                  <c:v>Atributo 2</c:v>
                </c:pt>
                <c:pt idx="2">
                  <c:v>Atributo 3</c:v>
                </c:pt>
                <c:pt idx="3">
                  <c:v>Atributo 4</c:v>
                </c:pt>
                <c:pt idx="4">
                  <c:v>Atributo 5</c:v>
                </c:pt>
                <c:pt idx="5">
                  <c:v>Atributo 6</c:v>
                </c:pt>
                <c:pt idx="6">
                  <c:v>Atributo 7</c:v>
                </c:pt>
                <c:pt idx="7">
                  <c:v>Atributo 8</c:v>
                </c:pt>
                <c:pt idx="8">
                  <c:v>Atributo 9</c:v>
                </c:pt>
                <c:pt idx="9">
                  <c:v>Atributo 10</c:v>
                </c:pt>
                <c:pt idx="10">
                  <c:v>Atributo 11</c:v>
                </c:pt>
                <c:pt idx="11">
                  <c:v>Atributo 12</c:v>
                </c:pt>
              </c:strCache>
            </c:strRef>
          </c:cat>
          <c:val>
            <c:numRef>
              <c:f>Hoja1!$B$2:$B$13</c:f>
              <c:numCache>
                <c:formatCode>General</c:formatCode>
                <c:ptCount val="12"/>
                <c:pt idx="0">
                  <c:v>3</c:v>
                </c:pt>
                <c:pt idx="1">
                  <c:v>5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3</c:v>
                </c:pt>
                <c:pt idx="6">
                  <c:v>1</c:v>
                </c:pt>
                <c:pt idx="7">
                  <c:v>3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E6E-4C94-89B5-A7FD7F049E30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Competidor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Hoja1!$A$2:$A$13</c:f>
              <c:strCache>
                <c:ptCount val="12"/>
                <c:pt idx="0">
                  <c:v>Atributo 1</c:v>
                </c:pt>
                <c:pt idx="1">
                  <c:v>Atributo 2</c:v>
                </c:pt>
                <c:pt idx="2">
                  <c:v>Atributo 3</c:v>
                </c:pt>
                <c:pt idx="3">
                  <c:v>Atributo 4</c:v>
                </c:pt>
                <c:pt idx="4">
                  <c:v>Atributo 5</c:v>
                </c:pt>
                <c:pt idx="5">
                  <c:v>Atributo 6</c:v>
                </c:pt>
                <c:pt idx="6">
                  <c:v>Atributo 7</c:v>
                </c:pt>
                <c:pt idx="7">
                  <c:v>Atributo 8</c:v>
                </c:pt>
                <c:pt idx="8">
                  <c:v>Atributo 9</c:v>
                </c:pt>
                <c:pt idx="9">
                  <c:v>Atributo 10</c:v>
                </c:pt>
                <c:pt idx="10">
                  <c:v>Atributo 11</c:v>
                </c:pt>
                <c:pt idx="11">
                  <c:v>Atributo 12</c:v>
                </c:pt>
              </c:strCache>
            </c:strRef>
          </c:cat>
          <c:val>
            <c:numRef>
              <c:f>Hoja1!$C$2:$C$13</c:f>
              <c:numCache>
                <c:formatCode>General</c:formatCode>
                <c:ptCount val="12"/>
                <c:pt idx="0">
                  <c:v>3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3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E6E-4C94-89B5-A7FD7F049E30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Competidor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Hoja1!$A$2:$A$13</c:f>
              <c:strCache>
                <c:ptCount val="12"/>
                <c:pt idx="0">
                  <c:v>Atributo 1</c:v>
                </c:pt>
                <c:pt idx="1">
                  <c:v>Atributo 2</c:v>
                </c:pt>
                <c:pt idx="2">
                  <c:v>Atributo 3</c:v>
                </c:pt>
                <c:pt idx="3">
                  <c:v>Atributo 4</c:v>
                </c:pt>
                <c:pt idx="4">
                  <c:v>Atributo 5</c:v>
                </c:pt>
                <c:pt idx="5">
                  <c:v>Atributo 6</c:v>
                </c:pt>
                <c:pt idx="6">
                  <c:v>Atributo 7</c:v>
                </c:pt>
                <c:pt idx="7">
                  <c:v>Atributo 8</c:v>
                </c:pt>
                <c:pt idx="8">
                  <c:v>Atributo 9</c:v>
                </c:pt>
                <c:pt idx="9">
                  <c:v>Atributo 10</c:v>
                </c:pt>
                <c:pt idx="10">
                  <c:v>Atributo 11</c:v>
                </c:pt>
                <c:pt idx="11">
                  <c:v>Atributo 12</c:v>
                </c:pt>
              </c:strCache>
            </c:strRef>
          </c:cat>
          <c:val>
            <c:numRef>
              <c:f>Hoja1!$D$2:$D$13</c:f>
              <c:numCache>
                <c:formatCode>General</c:formatCode>
                <c:ptCount val="12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  <c:pt idx="6">
                  <c:v>3</c:v>
                </c:pt>
                <c:pt idx="7">
                  <c:v>3</c:v>
                </c:pt>
                <c:pt idx="8">
                  <c:v>1</c:v>
                </c:pt>
                <c:pt idx="9">
                  <c:v>1</c:v>
                </c:pt>
                <c:pt idx="1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E6E-4C94-89B5-A7FD7F049E30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Competidor 4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Hoja1!$A$2:$A$13</c:f>
              <c:strCache>
                <c:ptCount val="12"/>
                <c:pt idx="0">
                  <c:v>Atributo 1</c:v>
                </c:pt>
                <c:pt idx="1">
                  <c:v>Atributo 2</c:v>
                </c:pt>
                <c:pt idx="2">
                  <c:v>Atributo 3</c:v>
                </c:pt>
                <c:pt idx="3">
                  <c:v>Atributo 4</c:v>
                </c:pt>
                <c:pt idx="4">
                  <c:v>Atributo 5</c:v>
                </c:pt>
                <c:pt idx="5">
                  <c:v>Atributo 6</c:v>
                </c:pt>
                <c:pt idx="6">
                  <c:v>Atributo 7</c:v>
                </c:pt>
                <c:pt idx="7">
                  <c:v>Atributo 8</c:v>
                </c:pt>
                <c:pt idx="8">
                  <c:v>Atributo 9</c:v>
                </c:pt>
                <c:pt idx="9">
                  <c:v>Atributo 10</c:v>
                </c:pt>
                <c:pt idx="10">
                  <c:v>Atributo 11</c:v>
                </c:pt>
                <c:pt idx="11">
                  <c:v>Atributo 12</c:v>
                </c:pt>
              </c:strCache>
            </c:strRef>
          </c:cat>
          <c:val>
            <c:numRef>
              <c:f>Hoja1!$E$2:$E$13</c:f>
              <c:numCache>
                <c:formatCode>General</c:formatCode>
                <c:ptCount val="12"/>
                <c:pt idx="0">
                  <c:v>5</c:v>
                </c:pt>
                <c:pt idx="1">
                  <c:v>5</c:v>
                </c:pt>
                <c:pt idx="2">
                  <c:v>3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5</c:v>
                </c:pt>
                <c:pt idx="7">
                  <c:v>5</c:v>
                </c:pt>
                <c:pt idx="8">
                  <c:v>3</c:v>
                </c:pt>
                <c:pt idx="9">
                  <c:v>5</c:v>
                </c:pt>
                <c:pt idx="1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E5E-3B48-96BC-837DD2FC81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22536208"/>
        <c:axId val="1626145792"/>
      </c:lineChart>
      <c:catAx>
        <c:axId val="1622536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626145792"/>
        <c:crosses val="autoZero"/>
        <c:auto val="1"/>
        <c:lblAlgn val="ctr"/>
        <c:lblOffset val="100"/>
        <c:noMultiLvlLbl val="0"/>
      </c:catAx>
      <c:valAx>
        <c:axId val="1626145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1622536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897798486458856"/>
          <c:y val="0.94970571175530805"/>
          <c:w val="0.36919408639688683"/>
          <c:h val="4.79505383888694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17T12:13:32.491" idx="1">
    <p:pos x="10" y="10"/>
    <p:text>Para editar el grafico de forma automatica haciendo las correcciones a los datos ulilizar los tres puntos (arriba a la derecha..) para seleccionar la opción abrir en el explorador
</p:text>
    <p:extLst>
      <p:ext uri="{C676402C-5697-4E1C-873F-D02D1690AC5C}">
        <p15:threadingInfo xmlns:p15="http://schemas.microsoft.com/office/powerpoint/2012/main" timeZoneBias="420"/>
      </p:ext>
    </p:extLst>
  </p:cm>
  <p:cm authorId="1" dt="2020-04-17T12:16:32.671" idx="2">
    <p:pos x="10" y="106"/>
    <p:text>Si esta opción no funciona, desde el navegador solicitar abrir en versión de escritorio, hacer doble click en el gráfco y  editar los parametros de la tabla a la que hace referencia este gráfico
</p:text>
    <p:extLst>
      <p:ext uri="{C676402C-5697-4E1C-873F-D02D1690AC5C}">
        <p15:threadingInfo xmlns:p15="http://schemas.microsoft.com/office/powerpoint/2012/main" timeZoneBias="420">
          <p15:parentCm authorId="1" idx="1"/>
        </p15:threadingInfo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48A291-2D8A-4FFD-9311-022D8ECF21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8DF079-ABD6-4D43-BDA9-19318462C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899B59-54DF-4CD2-8C59-233D84731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660D-5DC3-4EB4-8DE8-4D5FE1B71566}" type="datetimeFigureOut">
              <a:rPr lang="es-CL" smtClean="0"/>
              <a:t>28-04-2020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CF1429-6F58-4CFF-873D-D42F99F9E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29B713-CDAA-4E8C-88B1-2A7EDE179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6DFF1-889D-452F-B5DE-EF9A5CBBE4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9280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996828-5FF3-40DD-9480-0F133C664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A87E0E-7126-49E3-A480-57470A79C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E1F109-2EBC-4297-A6ED-CDCF5B1B7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660D-5DC3-4EB4-8DE8-4D5FE1B71566}" type="datetimeFigureOut">
              <a:rPr lang="es-CL" smtClean="0"/>
              <a:t>28-04-2020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3E9A86-57BA-47D0-8C20-8B5D4431D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BCA97C-467D-4A9E-9209-9FBFFE690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6DFF1-889D-452F-B5DE-EF9A5CBBE4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64847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DAADF52-83CF-4840-B897-551BA1DCEC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B7C3212-8D9F-4DFA-8025-3E9BCF199A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D4452B-B0A9-40B2-8AEF-03DDD91C6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660D-5DC3-4EB4-8DE8-4D5FE1B71566}" type="datetimeFigureOut">
              <a:rPr lang="es-CL" smtClean="0"/>
              <a:t>28-04-2020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C3C7FD-066C-4271-8F86-6FD39EE74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8A5F91-2467-4998-8037-70D8F4FB6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6DFF1-889D-452F-B5DE-EF9A5CBBE4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0569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6321B0-6DD4-4081-A883-3CA674EE2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F10FBB-B6E4-4D01-B4AB-63B1F45A2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C47910-0202-4A74-AC52-B9662955D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660D-5DC3-4EB4-8DE8-4D5FE1B71566}" type="datetimeFigureOut">
              <a:rPr lang="es-CL" smtClean="0"/>
              <a:t>28-04-2020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8D1001-7FE4-45EE-BD5D-526B3F1F5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5612BC-CA8F-4423-BD22-3AD4B7FAD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6DFF1-889D-452F-B5DE-EF9A5CBBE4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7480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5AD046-134E-4D49-9E55-089E91F54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2967C0-CC02-41F3-8AA1-1B14F8140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7CC3CE-7F8F-4EFC-B450-B59FB27EA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660D-5DC3-4EB4-8DE8-4D5FE1B71566}" type="datetimeFigureOut">
              <a:rPr lang="es-CL" smtClean="0"/>
              <a:t>28-04-2020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D50480-38FA-4885-9EF4-D8CF25D9E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CE9DA8-4E0D-4CC5-8B6D-54687E874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6DFF1-889D-452F-B5DE-EF9A5CBBE4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3308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68A1CC-F159-4BEA-A3B4-FD135E52B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9A63EB-BC4E-4B77-905C-E6ECD987EC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5EF67D9-9754-4230-9E47-5189D79DF5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F7F515-63D2-47F8-A832-5D739DA01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660D-5DC3-4EB4-8DE8-4D5FE1B71566}" type="datetimeFigureOut">
              <a:rPr lang="es-CL" smtClean="0"/>
              <a:t>28-04-2020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9D44124-3217-40E8-90B5-F8211CC20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A610866-C81C-4F47-A9C3-E6D0588AF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6DFF1-889D-452F-B5DE-EF9A5CBBE4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9322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8FC103-5AE0-470B-B656-C42103023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9320CB-72F3-4F05-8DA7-196D06BC8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2991FB-BB41-498E-92AA-AB51EE54C5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E412C02-C650-4B0B-8046-123C3A185E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CBD3333-7613-478E-9682-05BEE9AA7D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A97C517-09C9-46F2-8F00-D46EE43B8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660D-5DC3-4EB4-8DE8-4D5FE1B71566}" type="datetimeFigureOut">
              <a:rPr lang="es-CL" smtClean="0"/>
              <a:t>28-04-2020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7D217E4-4B37-4769-B450-00582FBC8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06970AB-7A86-413A-A894-CC80E3852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6DFF1-889D-452F-B5DE-EF9A5CBBE4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20523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13DF1-F62E-4BFF-89BF-23296B82E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61E5227-1662-4005-A342-4855755D1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660D-5DC3-4EB4-8DE8-4D5FE1B71566}" type="datetimeFigureOut">
              <a:rPr lang="es-CL" smtClean="0"/>
              <a:t>28-04-2020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75E65EC-322E-4394-9C0D-D12916930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1324D37-C69E-4C2D-A841-F6CCC688F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6DFF1-889D-452F-B5DE-EF9A5CBBE4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502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365E208-D44F-4072-ABBE-6E90C0781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660D-5DC3-4EB4-8DE8-4D5FE1B71566}" type="datetimeFigureOut">
              <a:rPr lang="es-CL" smtClean="0"/>
              <a:t>28-04-2020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1077510-B799-4AB7-91AB-630D07E5E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99BFE54-37F5-4B9B-9864-75A4E7F61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6DFF1-889D-452F-B5DE-EF9A5CBBE4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8886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55E28E-F868-412C-81D5-F6C3B26B0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E3AB77-0D1B-4506-B584-B3513FD01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AAE94E6-B3A5-4C51-8573-63DFCD2636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D94B6C-4F0E-43B7-8D95-0C834D648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660D-5DC3-4EB4-8DE8-4D5FE1B71566}" type="datetimeFigureOut">
              <a:rPr lang="es-CL" smtClean="0"/>
              <a:t>28-04-2020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BEE38FF-73D2-4A91-8A4D-52C9BCD83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4B27E7-00EA-4FE2-B095-72DFFEE93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6DFF1-889D-452F-B5DE-EF9A5CBBE4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62880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C8AA6-4E54-4C90-9F94-79ED655A9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DBD2CF6-4F70-43FB-B5A3-99096778BB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7B3E882-B2C6-4762-A356-0DA76D513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CEF93E-59DB-4833-9D75-C9F91E25F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660D-5DC3-4EB4-8DE8-4D5FE1B71566}" type="datetimeFigureOut">
              <a:rPr lang="es-CL" smtClean="0"/>
              <a:t>28-04-2020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ACDD2FE-693E-4BF8-BC9E-CC0E9CF65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24F266-648A-45F6-ADFC-5550AB587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6DFF1-889D-452F-B5DE-EF9A5CBBE4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047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82B2D56-EDB9-438C-80CE-352D9A93E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8B5D95D-5C9E-448C-ABCB-4945D7187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842917-4B5C-4880-9C9B-635DDC270B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4660D-5DC3-4EB4-8DE8-4D5FE1B71566}" type="datetimeFigureOut">
              <a:rPr lang="es-CL" smtClean="0"/>
              <a:t>28-04-2020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8C3736-9968-44AA-A69A-8D19DC0C64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43D434-BC56-4D89-A234-4D280415B3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6DFF1-889D-452F-B5DE-EF9A5CBBE42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81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lueoceanstrategy.com/teaching-materials/cirque-du-soleil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erramientas: La curva de valor de la competencia | Startups ...">
            <a:extLst>
              <a:ext uri="{FF2B5EF4-FFF2-40B4-BE49-F238E27FC236}">
                <a16:creationId xmlns:a16="http://schemas.microsoft.com/office/drawing/2014/main" id="{C37EF47B-9450-41A8-B554-EDD292F8EC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3" y="0"/>
            <a:ext cx="12125293" cy="6699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A33F4A1D-316E-40B1-812F-F1997814DAB9}"/>
              </a:ext>
            </a:extLst>
          </p:cNvPr>
          <p:cNvSpPr txBox="1"/>
          <p:nvPr/>
        </p:nvSpPr>
        <p:spPr>
          <a:xfrm>
            <a:off x="277706" y="6543040"/>
            <a:ext cx="11643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Ejemplo: de </a:t>
            </a:r>
            <a:r>
              <a:rPr lang="es-CL" dirty="0" err="1"/>
              <a:t>W.Chan</a:t>
            </a:r>
            <a:r>
              <a:rPr lang="es-CL" dirty="0"/>
              <a:t> Kim extraído de </a:t>
            </a:r>
            <a:r>
              <a:rPr lang="es-CL" dirty="0">
                <a:hlinkClick r:id="rId3"/>
              </a:rPr>
              <a:t>https://www.blueoceanstrategy.com/teaching-materials/cirque-du-soleil /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11408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1C470299-AB22-401E-9EE7-9229174B3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16CBA6D4-A319-47AF-A0A8-C98019DBF9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399198"/>
              </p:ext>
            </p:extLst>
          </p:nvPr>
        </p:nvGraphicFramePr>
        <p:xfrm>
          <a:off x="0" y="0"/>
          <a:ext cx="12192000" cy="6858001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402224934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551114739"/>
                    </a:ext>
                  </a:extLst>
                </a:gridCol>
              </a:tblGrid>
              <a:tr h="77973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L" sz="32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Eliminar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L" sz="32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Aumentar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666992"/>
                  </a:ext>
                </a:extLst>
              </a:tr>
              <a:tr h="2962021">
                <a:tc>
                  <a:txBody>
                    <a:bodyPr/>
                    <a:lstStyle/>
                    <a:p>
                      <a:r>
                        <a:rPr lang="es-CL"/>
                        <a:t>De las variables con una gran competencia en el sector, ¿Cuales puedes eliminar?</a:t>
                      </a:r>
                    </a:p>
                    <a:p>
                      <a:endParaRPr lang="es-CL"/>
                    </a:p>
                    <a:p>
                      <a:r>
                        <a:rPr lang="es-CL"/>
                        <a:t>-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¿Qué variables se deben aumentar muy por encima de la norma del sector?</a:t>
                      </a:r>
                    </a:p>
                    <a:p>
                      <a:endParaRPr lang="es-CL" dirty="0"/>
                    </a:p>
                    <a:p>
                      <a:pPr marL="285750" indent="-285750">
                        <a:buFontTx/>
                        <a:buChar char="-"/>
                      </a:pPr>
                      <a:endParaRPr lang="es-C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172096"/>
                  </a:ext>
                </a:extLst>
              </a:tr>
              <a:tr h="84642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L" sz="32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Reducir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L" sz="32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Crear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658913"/>
                  </a:ext>
                </a:extLst>
              </a:tr>
              <a:tr h="2269821">
                <a:tc>
                  <a:txBody>
                    <a:bodyPr/>
                    <a:lstStyle/>
                    <a:p>
                      <a:r>
                        <a:rPr lang="es-CL" dirty="0"/>
                        <a:t>¿Qué variables se deben reducir muy por debajo de la norma del sector?</a:t>
                      </a:r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¿Qué variables, que el sector no haya ofrecido nunca, se deben crear?</a:t>
                      </a:r>
                    </a:p>
                    <a:p>
                      <a:endParaRPr lang="es-CL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060733"/>
                  </a:ext>
                </a:extLst>
              </a:tr>
            </a:tbl>
          </a:graphicData>
        </a:graphic>
      </p:graphicFrame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DC0BFE4C-EDFA-E740-B530-D7A54916D333}"/>
              </a:ext>
            </a:extLst>
          </p:cNvPr>
          <p:cNvSpPr/>
          <p:nvPr/>
        </p:nvSpPr>
        <p:spPr>
          <a:xfrm>
            <a:off x="5534627" y="162568"/>
            <a:ext cx="1122745" cy="4051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L" sz="3600">
                <a:solidFill>
                  <a:srgbClr val="FFFF00"/>
                </a:solidFill>
              </a:rPr>
              <a:t>B2B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5A9AA11-0C15-AB4F-AE93-C263F196DA36}"/>
              </a:ext>
            </a:extLst>
          </p:cNvPr>
          <p:cNvSpPr/>
          <p:nvPr/>
        </p:nvSpPr>
        <p:spPr>
          <a:xfrm>
            <a:off x="5534627" y="3972568"/>
            <a:ext cx="1122745" cy="4051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L" sz="3600">
                <a:solidFill>
                  <a:srgbClr val="FFFF00"/>
                </a:solidFill>
              </a:rPr>
              <a:t>B2B</a:t>
            </a:r>
          </a:p>
        </p:txBody>
      </p:sp>
    </p:spTree>
    <p:extLst>
      <p:ext uri="{BB962C8B-B14F-4D97-AF65-F5344CB8AC3E}">
        <p14:creationId xmlns:p14="http://schemas.microsoft.com/office/powerpoint/2010/main" val="4211491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1C470299-AB22-401E-9EE7-9229174B3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16CBA6D4-A319-47AF-A0A8-C98019DBF9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190458"/>
              </p:ext>
            </p:extLst>
          </p:nvPr>
        </p:nvGraphicFramePr>
        <p:xfrm>
          <a:off x="0" y="0"/>
          <a:ext cx="12192000" cy="6858001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402224934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551114739"/>
                    </a:ext>
                  </a:extLst>
                </a:gridCol>
              </a:tblGrid>
              <a:tr h="77973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L" sz="32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Eliminar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L" sz="32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Aumentar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666992"/>
                  </a:ext>
                </a:extLst>
              </a:tr>
              <a:tr h="2962021">
                <a:tc>
                  <a:txBody>
                    <a:bodyPr/>
                    <a:lstStyle/>
                    <a:p>
                      <a:r>
                        <a:rPr lang="es-CL" dirty="0"/>
                        <a:t>De las variables con una gran competencia en el sector, ¿Cuales puedes eliminar?</a:t>
                      </a:r>
                    </a:p>
                    <a:p>
                      <a:endParaRPr lang="es-CL" dirty="0"/>
                    </a:p>
                    <a:p>
                      <a:r>
                        <a:rPr lang="es-CL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¿Qué variables se deben aumentar muy por encima de la norma del sector?</a:t>
                      </a:r>
                    </a:p>
                    <a:p>
                      <a:endParaRPr lang="es-CL" dirty="0"/>
                    </a:p>
                    <a:p>
                      <a:pPr marL="285750" indent="-285750">
                        <a:buFontTx/>
                        <a:buChar char="-"/>
                      </a:pPr>
                      <a:endParaRPr lang="es-C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172096"/>
                  </a:ext>
                </a:extLst>
              </a:tr>
              <a:tr h="84642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L" sz="32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Reducir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L" sz="32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Crear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658913"/>
                  </a:ext>
                </a:extLst>
              </a:tr>
              <a:tr h="2269821">
                <a:tc>
                  <a:txBody>
                    <a:bodyPr/>
                    <a:lstStyle/>
                    <a:p>
                      <a:r>
                        <a:rPr lang="es-CL" dirty="0"/>
                        <a:t>¿Qué variables se deben reducir muy por debajo de la norma del sector?</a:t>
                      </a:r>
                    </a:p>
                    <a:p>
                      <a:endParaRPr lang="es-CL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¿Qué variables, que el sector no haya ofrecido nunca, se deben crear?</a:t>
                      </a:r>
                    </a:p>
                    <a:p>
                      <a:endParaRPr lang="es-CL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060733"/>
                  </a:ext>
                </a:extLst>
              </a:tr>
            </a:tbl>
          </a:graphicData>
        </a:graphic>
      </p:graphicFrame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84A5A03-3EF7-D042-9853-60DCD3BBBC04}"/>
              </a:ext>
            </a:extLst>
          </p:cNvPr>
          <p:cNvSpPr/>
          <p:nvPr/>
        </p:nvSpPr>
        <p:spPr>
          <a:xfrm>
            <a:off x="5534627" y="3972568"/>
            <a:ext cx="1122745" cy="4051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L" sz="3600">
                <a:solidFill>
                  <a:srgbClr val="FFFF00"/>
                </a:solidFill>
              </a:rPr>
              <a:t>B2C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2802007-63DE-7842-BC9B-3CEAFEC83AA7}"/>
              </a:ext>
            </a:extLst>
          </p:cNvPr>
          <p:cNvSpPr/>
          <p:nvPr/>
        </p:nvSpPr>
        <p:spPr>
          <a:xfrm>
            <a:off x="5534627" y="162568"/>
            <a:ext cx="1122745" cy="4051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L" sz="3600">
                <a:solidFill>
                  <a:srgbClr val="FFFF00"/>
                </a:solidFill>
              </a:rPr>
              <a:t>B2C</a:t>
            </a:r>
          </a:p>
        </p:txBody>
      </p:sp>
    </p:spTree>
    <p:extLst>
      <p:ext uri="{BB962C8B-B14F-4D97-AF65-F5344CB8AC3E}">
        <p14:creationId xmlns:p14="http://schemas.microsoft.com/office/powerpoint/2010/main" val="708704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0C3D03-9326-4115-8ECD-FB9D84AEA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6052" y="8590"/>
            <a:ext cx="1857776" cy="4571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/>
              <a:t>Eliminar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565A0EE5-23BF-4D4A-9D27-613CA44F3E10}"/>
              </a:ext>
            </a:extLst>
          </p:cNvPr>
          <p:cNvCxnSpPr/>
          <p:nvPr/>
        </p:nvCxnSpPr>
        <p:spPr>
          <a:xfrm>
            <a:off x="553792" y="457200"/>
            <a:ext cx="0" cy="59436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9C4F598-873A-4BC8-B4D6-508360E7D8AA}"/>
              </a:ext>
            </a:extLst>
          </p:cNvPr>
          <p:cNvCxnSpPr>
            <a:cxnSpLocks/>
          </p:cNvCxnSpPr>
          <p:nvPr/>
        </p:nvCxnSpPr>
        <p:spPr>
          <a:xfrm>
            <a:off x="5168721" y="457200"/>
            <a:ext cx="0" cy="59436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066D45C3-FE6E-42DD-BEBF-0B42F995FDEF}"/>
              </a:ext>
            </a:extLst>
          </p:cNvPr>
          <p:cNvCxnSpPr>
            <a:cxnSpLocks/>
          </p:cNvCxnSpPr>
          <p:nvPr/>
        </p:nvCxnSpPr>
        <p:spPr>
          <a:xfrm>
            <a:off x="7355982" y="457200"/>
            <a:ext cx="0" cy="59436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3E6BFD65-A863-43C1-9FFF-DFF86273B45E}"/>
              </a:ext>
            </a:extLst>
          </p:cNvPr>
          <p:cNvCxnSpPr>
            <a:cxnSpLocks/>
          </p:cNvCxnSpPr>
          <p:nvPr/>
        </p:nvCxnSpPr>
        <p:spPr>
          <a:xfrm>
            <a:off x="9345769" y="457200"/>
            <a:ext cx="0" cy="59436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A65900FE-EA99-4148-B6B4-5B4BF3CE5C12}"/>
              </a:ext>
            </a:extLst>
          </p:cNvPr>
          <p:cNvCxnSpPr>
            <a:cxnSpLocks/>
          </p:cNvCxnSpPr>
          <p:nvPr/>
        </p:nvCxnSpPr>
        <p:spPr>
          <a:xfrm>
            <a:off x="11915104" y="457200"/>
            <a:ext cx="0" cy="59436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42B17FD9-CFE0-41AD-8D7B-295AC54F56D1}"/>
              </a:ext>
            </a:extLst>
          </p:cNvPr>
          <p:cNvCxnSpPr>
            <a:cxnSpLocks/>
          </p:cNvCxnSpPr>
          <p:nvPr/>
        </p:nvCxnSpPr>
        <p:spPr>
          <a:xfrm flipH="1">
            <a:off x="553793" y="6400800"/>
            <a:ext cx="11361311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D91F136D-D826-4D2E-B338-F95C1EB54731}"/>
              </a:ext>
            </a:extLst>
          </p:cNvPr>
          <p:cNvCxnSpPr>
            <a:cxnSpLocks/>
          </p:cNvCxnSpPr>
          <p:nvPr/>
        </p:nvCxnSpPr>
        <p:spPr>
          <a:xfrm flipH="1">
            <a:off x="553793" y="461494"/>
            <a:ext cx="11361311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Marcador de contenido 2">
            <a:extLst>
              <a:ext uri="{FF2B5EF4-FFF2-40B4-BE49-F238E27FC236}">
                <a16:creationId xmlns:a16="http://schemas.microsoft.com/office/drawing/2014/main" id="{5C9E0E7B-9006-4D26-BCAE-AE34C416203A}"/>
              </a:ext>
            </a:extLst>
          </p:cNvPr>
          <p:cNvSpPr txBox="1">
            <a:spLocks/>
          </p:cNvSpPr>
          <p:nvPr/>
        </p:nvSpPr>
        <p:spPr>
          <a:xfrm>
            <a:off x="5564212" y="8590"/>
            <a:ext cx="1857776" cy="4571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CL"/>
              <a:t>Reducir</a:t>
            </a:r>
          </a:p>
        </p:txBody>
      </p:sp>
      <p:sp>
        <p:nvSpPr>
          <p:cNvPr id="23" name="Marcador de contenido 2">
            <a:extLst>
              <a:ext uri="{FF2B5EF4-FFF2-40B4-BE49-F238E27FC236}">
                <a16:creationId xmlns:a16="http://schemas.microsoft.com/office/drawing/2014/main" id="{3D883725-CCBA-4837-9547-3A7165C203FA}"/>
              </a:ext>
            </a:extLst>
          </p:cNvPr>
          <p:cNvSpPr txBox="1">
            <a:spLocks/>
          </p:cNvSpPr>
          <p:nvPr/>
        </p:nvSpPr>
        <p:spPr>
          <a:xfrm>
            <a:off x="7685467" y="8590"/>
            <a:ext cx="1857776" cy="4571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CL"/>
              <a:t>Aumentar</a:t>
            </a:r>
          </a:p>
        </p:txBody>
      </p:sp>
      <p:sp>
        <p:nvSpPr>
          <p:cNvPr id="24" name="Marcador de contenido 2">
            <a:extLst>
              <a:ext uri="{FF2B5EF4-FFF2-40B4-BE49-F238E27FC236}">
                <a16:creationId xmlns:a16="http://schemas.microsoft.com/office/drawing/2014/main" id="{3F107615-3122-45C4-A621-5B8B78581463}"/>
              </a:ext>
            </a:extLst>
          </p:cNvPr>
          <p:cNvSpPr txBox="1">
            <a:spLocks/>
          </p:cNvSpPr>
          <p:nvPr/>
        </p:nvSpPr>
        <p:spPr>
          <a:xfrm>
            <a:off x="10022716" y="8590"/>
            <a:ext cx="1857776" cy="4571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CL"/>
              <a:t>Crear</a:t>
            </a:r>
          </a:p>
        </p:txBody>
      </p:sp>
      <p:graphicFrame>
        <p:nvGraphicFramePr>
          <p:cNvPr id="27" name="Gráfico 26">
            <a:extLst>
              <a:ext uri="{FF2B5EF4-FFF2-40B4-BE49-F238E27FC236}">
                <a16:creationId xmlns:a16="http://schemas.microsoft.com/office/drawing/2014/main" id="{BB54F846-3AEB-48E4-8474-863AC57D34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2065308"/>
              </p:ext>
            </p:extLst>
          </p:nvPr>
        </p:nvGraphicFramePr>
        <p:xfrm>
          <a:off x="722396" y="826182"/>
          <a:ext cx="10657259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49471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630C7CE82E9F247B7BD2026696F539B" ma:contentTypeVersion="7" ma:contentTypeDescription="Crear nuevo documento." ma:contentTypeScope="" ma:versionID="df9620fbd5e2a87d4e4c1d0f3cd7579f">
  <xsd:schema xmlns:xsd="http://www.w3.org/2001/XMLSchema" xmlns:xs="http://www.w3.org/2001/XMLSchema" xmlns:p="http://schemas.microsoft.com/office/2006/metadata/properties" xmlns:ns2="a713efdf-3bfa-4d53-a709-3df3ad8f1f62" targetNamespace="http://schemas.microsoft.com/office/2006/metadata/properties" ma:root="true" ma:fieldsID="78e86ea49b85c893e74b016e371dd057" ns2:_="">
    <xsd:import namespace="a713efdf-3bfa-4d53-a709-3df3ad8f1f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13efdf-3bfa-4d53-a709-3df3ad8f1f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991866-5C79-4B92-8C65-5C801AEA9B38}">
  <ds:schemaRefs>
    <ds:schemaRef ds:uri="a713efdf-3bfa-4d53-a709-3df3ad8f1f6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AC6BC7B-D501-437D-8775-2FF07D35A84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2924410-75AD-4C33-ADFA-61665CCA0F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166</Words>
  <Application>Microsoft Office PowerPoint</Application>
  <PresentationFormat>Panorámica</PresentationFormat>
  <Paragraphs>35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Incubación Santiago | U.Mayor</dc:creator>
  <cp:lastModifiedBy>Incubación Santiago | U.Mayor</cp:lastModifiedBy>
  <cp:revision>3</cp:revision>
  <dcterms:created xsi:type="dcterms:W3CDTF">2020-04-14T21:09:30Z</dcterms:created>
  <dcterms:modified xsi:type="dcterms:W3CDTF">2020-04-28T15:35:39Z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0x0101005630C7CE82E9F247B7BD2026696F539B</vt:lpwstr>
  </property>
</Properties>
</file>